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81" r:id="rId22"/>
    <p:sldId id="277" r:id="rId23"/>
    <p:sldId id="278" r:id="rId24"/>
    <p:sldId id="279" r:id="rId25"/>
    <p:sldId id="280" r:id="rId26"/>
  </p:sldIdLst>
  <p:sldSz cx="18288000" cy="10287000"/>
  <p:notesSz cx="6858000" cy="9144000"/>
  <p:embeddedFontLst>
    <p:embeddedFont>
      <p:font typeface="Agrandir Wide" panose="020B0604020202020204" charset="0"/>
      <p:regular r:id="rId27"/>
    </p:embeddedFont>
    <p:embeddedFont>
      <p:font typeface="Agrandir Wide Medium" panose="020B0604020202020204" charset="0"/>
      <p:regular r:id="rId28"/>
    </p:embeddedFont>
    <p:embeddedFont>
      <p:font typeface="Agrandir Wide Thin"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237"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oto.wuestenigel.com/cannabis-store-in-amsterdam/" TargetMode="External"/><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creativecommons.org/licenses/by/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3" name="TextBox 3"/>
          <p:cNvSpPr txBox="1"/>
          <p:nvPr/>
        </p:nvSpPr>
        <p:spPr>
          <a:xfrm>
            <a:off x="1028700" y="3885213"/>
            <a:ext cx="6999977" cy="2029726"/>
          </a:xfrm>
          <a:prstGeom prst="rect">
            <a:avLst/>
          </a:prstGeom>
        </p:spPr>
        <p:txBody>
          <a:bodyPr lIns="0" tIns="0" rIns="0" bIns="0" rtlCol="0" anchor="t">
            <a:spAutoFit/>
          </a:bodyPr>
          <a:lstStyle/>
          <a:p>
            <a:pPr algn="l">
              <a:lnSpc>
                <a:spcPts val="4910"/>
              </a:lnSpc>
            </a:pPr>
            <a:r>
              <a:rPr lang="en-US" sz="4910" dirty="0">
                <a:solidFill>
                  <a:srgbClr val="125B50"/>
                </a:solidFill>
                <a:latin typeface="Agrandir Wide"/>
                <a:ea typeface="Agrandir Wide"/>
                <a:cs typeface="Agrandir Wide"/>
                <a:sym typeface="Agrandir Wide"/>
              </a:rPr>
              <a:t>CANNBIS STORE LOCATION PLANNING</a:t>
            </a:r>
          </a:p>
        </p:txBody>
      </p:sp>
      <p:sp>
        <p:nvSpPr>
          <p:cNvPr id="4" name="TextBox 4"/>
          <p:cNvSpPr txBox="1"/>
          <p:nvPr/>
        </p:nvSpPr>
        <p:spPr>
          <a:xfrm>
            <a:off x="1028700" y="2727366"/>
            <a:ext cx="5809697" cy="600075"/>
          </a:xfrm>
          <a:prstGeom prst="rect">
            <a:avLst/>
          </a:prstGeom>
        </p:spPr>
        <p:txBody>
          <a:bodyPr lIns="0" tIns="0" rIns="0" bIns="0" rtlCol="0" anchor="t">
            <a:spAutoFit/>
          </a:bodyPr>
          <a:lstStyle/>
          <a:p>
            <a:pPr algn="l">
              <a:lnSpc>
                <a:spcPts val="4200"/>
              </a:lnSpc>
            </a:pPr>
            <a:r>
              <a:rPr lang="en-US" sz="3000" dirty="0">
                <a:solidFill>
                  <a:srgbClr val="125B50"/>
                </a:solidFill>
                <a:latin typeface="Agrandir Wide Thin"/>
                <a:ea typeface="Agrandir Wide Thin"/>
                <a:cs typeface="Agrandir Wide Thin"/>
                <a:sym typeface="Agrandir Wide Thin"/>
              </a:rPr>
              <a:t>PREDICTIVE ANALYTICS FOR</a:t>
            </a:r>
          </a:p>
        </p:txBody>
      </p:sp>
      <p:sp>
        <p:nvSpPr>
          <p:cNvPr id="5" name="TextBox 5"/>
          <p:cNvSpPr txBox="1"/>
          <p:nvPr/>
        </p:nvSpPr>
        <p:spPr>
          <a:xfrm>
            <a:off x="1028700" y="6932460"/>
            <a:ext cx="5913783" cy="481965"/>
          </a:xfrm>
          <a:prstGeom prst="rect">
            <a:avLst/>
          </a:prstGeom>
        </p:spPr>
        <p:txBody>
          <a:bodyPr lIns="0" tIns="0" rIns="0" bIns="0" rtlCol="0" anchor="t">
            <a:spAutoFit/>
          </a:bodyPr>
          <a:lstStyle/>
          <a:p>
            <a:pPr algn="l">
              <a:lnSpc>
                <a:spcPts val="3359"/>
              </a:lnSpc>
            </a:pPr>
            <a:r>
              <a:rPr lang="en-US" sz="2400">
                <a:solidFill>
                  <a:srgbClr val="125B50"/>
                </a:solidFill>
                <a:latin typeface="Agrandir Wide Thin"/>
                <a:ea typeface="Agrandir Wide Thin"/>
                <a:cs typeface="Agrandir Wide Thin"/>
                <a:sym typeface="Agrandir Wide Thin"/>
              </a:rPr>
              <a:t>Sunil Shrestha: 133240226</a:t>
            </a:r>
          </a:p>
        </p:txBody>
      </p:sp>
      <p:sp>
        <p:nvSpPr>
          <p:cNvPr id="7" name="TextBox 7"/>
          <p:cNvSpPr txBox="1"/>
          <p:nvPr/>
        </p:nvSpPr>
        <p:spPr>
          <a:xfrm>
            <a:off x="1028700" y="6352449"/>
            <a:ext cx="2956891" cy="481965"/>
          </a:xfrm>
          <a:prstGeom prst="rect">
            <a:avLst/>
          </a:prstGeom>
        </p:spPr>
        <p:txBody>
          <a:bodyPr lIns="0" tIns="0" rIns="0" bIns="0" rtlCol="0" anchor="t">
            <a:spAutoFit/>
          </a:bodyPr>
          <a:lstStyle/>
          <a:p>
            <a:pPr algn="l">
              <a:lnSpc>
                <a:spcPts val="3359"/>
              </a:lnSpc>
            </a:pPr>
            <a:r>
              <a:rPr lang="en-US" sz="2400">
                <a:solidFill>
                  <a:srgbClr val="125B50"/>
                </a:solidFill>
                <a:latin typeface="Agrandir Wide Thin"/>
                <a:ea typeface="Agrandir Wide Thin"/>
                <a:cs typeface="Agrandir Wide Thin"/>
                <a:sym typeface="Agrandir Wide Thin"/>
              </a:rPr>
              <a:t>Group 7</a:t>
            </a:r>
          </a:p>
        </p:txBody>
      </p:sp>
      <p:sp>
        <p:nvSpPr>
          <p:cNvPr id="8" name="TextBox 8"/>
          <p:cNvSpPr txBox="1"/>
          <p:nvPr/>
        </p:nvSpPr>
        <p:spPr>
          <a:xfrm>
            <a:off x="1028700" y="7380828"/>
            <a:ext cx="5913783" cy="481965"/>
          </a:xfrm>
          <a:prstGeom prst="rect">
            <a:avLst/>
          </a:prstGeom>
        </p:spPr>
        <p:txBody>
          <a:bodyPr lIns="0" tIns="0" rIns="0" bIns="0" rtlCol="0" anchor="t">
            <a:spAutoFit/>
          </a:bodyPr>
          <a:lstStyle/>
          <a:p>
            <a:pPr algn="l">
              <a:lnSpc>
                <a:spcPts val="3359"/>
              </a:lnSpc>
            </a:pPr>
            <a:r>
              <a:rPr lang="en-US" sz="2400">
                <a:solidFill>
                  <a:srgbClr val="125B50"/>
                </a:solidFill>
                <a:latin typeface="Agrandir Wide Thin"/>
                <a:ea typeface="Agrandir Wide Thin"/>
                <a:cs typeface="Agrandir Wide Thin"/>
                <a:sym typeface="Agrandir Wide Thin"/>
              </a:rPr>
              <a:t>Shilpa Shukla: 142280221</a:t>
            </a:r>
          </a:p>
        </p:txBody>
      </p:sp>
      <p:sp>
        <p:nvSpPr>
          <p:cNvPr id="9" name="TextBox 9"/>
          <p:cNvSpPr txBox="1"/>
          <p:nvPr/>
        </p:nvSpPr>
        <p:spPr>
          <a:xfrm>
            <a:off x="1028700" y="7738968"/>
            <a:ext cx="5913783" cy="481965"/>
          </a:xfrm>
          <a:prstGeom prst="rect">
            <a:avLst/>
          </a:prstGeom>
        </p:spPr>
        <p:txBody>
          <a:bodyPr lIns="0" tIns="0" rIns="0" bIns="0" rtlCol="0" anchor="t">
            <a:spAutoFit/>
          </a:bodyPr>
          <a:lstStyle/>
          <a:p>
            <a:pPr algn="l">
              <a:lnSpc>
                <a:spcPts val="3359"/>
              </a:lnSpc>
            </a:pPr>
            <a:r>
              <a:rPr lang="en-US" sz="2400">
                <a:solidFill>
                  <a:srgbClr val="125B50"/>
                </a:solidFill>
                <a:latin typeface="Agrandir Wide Thin"/>
                <a:ea typeface="Agrandir Wide Thin"/>
                <a:cs typeface="Agrandir Wide Thin"/>
                <a:sym typeface="Agrandir Wide Thin"/>
              </a:rPr>
              <a:t>Asif Raja: 142487222</a:t>
            </a:r>
          </a:p>
        </p:txBody>
      </p:sp>
      <p:sp>
        <p:nvSpPr>
          <p:cNvPr id="10" name="TextBox 10"/>
          <p:cNvSpPr txBox="1"/>
          <p:nvPr/>
        </p:nvSpPr>
        <p:spPr>
          <a:xfrm>
            <a:off x="1028700" y="8187335"/>
            <a:ext cx="5913783" cy="481965"/>
          </a:xfrm>
          <a:prstGeom prst="rect">
            <a:avLst/>
          </a:prstGeom>
        </p:spPr>
        <p:txBody>
          <a:bodyPr lIns="0" tIns="0" rIns="0" bIns="0" rtlCol="0" anchor="t">
            <a:spAutoFit/>
          </a:bodyPr>
          <a:lstStyle/>
          <a:p>
            <a:pPr algn="l">
              <a:lnSpc>
                <a:spcPts val="3359"/>
              </a:lnSpc>
            </a:pPr>
            <a:r>
              <a:rPr lang="en-US" sz="2400">
                <a:solidFill>
                  <a:srgbClr val="125B50"/>
                </a:solidFill>
                <a:latin typeface="Agrandir Wide Thin"/>
                <a:ea typeface="Agrandir Wide Thin"/>
                <a:cs typeface="Agrandir Wide Thin"/>
                <a:sym typeface="Agrandir Wide Thin"/>
              </a:rPr>
              <a:t>Sujan Panthi: 105006225</a:t>
            </a:r>
          </a:p>
        </p:txBody>
      </p:sp>
      <p:pic>
        <p:nvPicPr>
          <p:cNvPr id="15" name="Picture 14" descr="A vending machine with a glass door and a glass door with green leaf designs&#10;&#10;Description automatically generated with medium confidence">
            <a:extLst>
              <a:ext uri="{FF2B5EF4-FFF2-40B4-BE49-F238E27FC236}">
                <a16:creationId xmlns:a16="http://schemas.microsoft.com/office/drawing/2014/main" id="{126C62C7-6B8D-FF88-8C21-A512874E59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72400" y="2543290"/>
            <a:ext cx="9184530" cy="6126010"/>
          </a:xfrm>
          <a:prstGeom prst="rect">
            <a:avLst/>
          </a:prstGeom>
        </p:spPr>
      </p:pic>
      <p:sp>
        <p:nvSpPr>
          <p:cNvPr id="16" name="TextBox 15">
            <a:extLst>
              <a:ext uri="{FF2B5EF4-FFF2-40B4-BE49-F238E27FC236}">
                <a16:creationId xmlns:a16="http://schemas.microsoft.com/office/drawing/2014/main" id="{24975127-2706-36A6-2CA0-F0EF938B2277}"/>
              </a:ext>
            </a:extLst>
          </p:cNvPr>
          <p:cNvSpPr txBox="1"/>
          <p:nvPr/>
        </p:nvSpPr>
        <p:spPr>
          <a:xfrm>
            <a:off x="10329806" y="8288741"/>
            <a:ext cx="7617723" cy="230832"/>
          </a:xfrm>
          <a:prstGeom prst="rect">
            <a:avLst/>
          </a:prstGeom>
          <a:noFill/>
        </p:spPr>
        <p:txBody>
          <a:bodyPr wrap="square" rtlCol="0">
            <a:spAutoFit/>
          </a:bodyPr>
          <a:lstStyle/>
          <a:p>
            <a:r>
              <a:rPr lang="en-US" sz="900">
                <a:hlinkClick r:id="rId3" tooltip="https://foto.wuestenigel.com/cannabis-store-in-amsterdam/"/>
              </a:rPr>
              <a:t>This Photo</a:t>
            </a:r>
            <a:r>
              <a:rPr lang="en-US" sz="900"/>
              <a:t> by Unknown Author is licensed under </a:t>
            </a:r>
            <a:r>
              <a:rPr lang="en-US" sz="900">
                <a:hlinkClick r:id="rId4" tooltip="https://creativecommons.org/licenses/by/3.0/"/>
              </a:rPr>
              <a:t>CC BY</a:t>
            </a:r>
            <a:endParaRPr lang="en-US" sz="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2133600" y="-38100"/>
            <a:ext cx="16154400" cy="103251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97665FDF-E534-909C-1FB2-C46584607A9D}"/>
              </a:ext>
            </a:extLst>
          </p:cNvPr>
          <p:cNvSpPr txBox="1"/>
          <p:nvPr/>
        </p:nvSpPr>
        <p:spPr>
          <a:xfrm>
            <a:off x="-76200" y="0"/>
            <a:ext cx="3733800" cy="923330"/>
          </a:xfrm>
          <a:prstGeom prst="rect">
            <a:avLst/>
          </a:prstGeom>
          <a:noFill/>
        </p:spPr>
        <p:txBody>
          <a:bodyPr wrap="square" rtlCol="0">
            <a:spAutoFit/>
          </a:bodyPr>
          <a:lstStyle/>
          <a:p>
            <a:r>
              <a:rPr lang="en-US" sz="5400" b="1" dirty="0">
                <a:solidFill>
                  <a:schemeClr val="accent6"/>
                </a:solidFill>
              </a:rPr>
              <a:t>STEP 5:</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3789701" y="0"/>
            <a:ext cx="10708598" cy="10287000"/>
          </a:xfrm>
          <a:custGeom>
            <a:avLst/>
            <a:gdLst/>
            <a:ahLst/>
            <a:cxnLst/>
            <a:rect l="l" t="t" r="r" b="b"/>
            <a:pathLst>
              <a:path w="10708598" h="10287000">
                <a:moveTo>
                  <a:pt x="0" y="0"/>
                </a:moveTo>
                <a:lnTo>
                  <a:pt x="10708598" y="0"/>
                </a:lnTo>
                <a:lnTo>
                  <a:pt x="10708598" y="10287000"/>
                </a:lnTo>
                <a:lnTo>
                  <a:pt x="0" y="1028700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2514600" y="0"/>
            <a:ext cx="15652658" cy="10287000"/>
          </a:xfrm>
          <a:custGeom>
            <a:avLst/>
            <a:gdLst/>
            <a:ahLst/>
            <a:cxnLst/>
            <a:rect l="l" t="t" r="r" b="b"/>
            <a:pathLst>
              <a:path w="17816564" h="10287000">
                <a:moveTo>
                  <a:pt x="0" y="0"/>
                </a:moveTo>
                <a:lnTo>
                  <a:pt x="17816564" y="0"/>
                </a:lnTo>
                <a:lnTo>
                  <a:pt x="17816564" y="10287000"/>
                </a:lnTo>
                <a:lnTo>
                  <a:pt x="0" y="10287000"/>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0F470C33-EC95-DE81-7C08-B2C1A3CCD92A}"/>
              </a:ext>
            </a:extLst>
          </p:cNvPr>
          <p:cNvSpPr txBox="1"/>
          <p:nvPr/>
        </p:nvSpPr>
        <p:spPr>
          <a:xfrm>
            <a:off x="0" y="495300"/>
            <a:ext cx="2971800" cy="3970318"/>
          </a:xfrm>
          <a:prstGeom prst="rect">
            <a:avLst/>
          </a:prstGeom>
          <a:noFill/>
        </p:spPr>
        <p:txBody>
          <a:bodyPr wrap="square" rtlCol="0">
            <a:spAutoFit/>
          </a:bodyPr>
          <a:lstStyle/>
          <a:p>
            <a:r>
              <a:rPr lang="en-US" sz="5400" b="1" dirty="0">
                <a:solidFill>
                  <a:schemeClr val="accent6"/>
                </a:solidFill>
              </a:rPr>
              <a:t>STEP 6:</a:t>
            </a:r>
          </a:p>
          <a:p>
            <a:endParaRPr lang="en-US" sz="5400" b="1" dirty="0">
              <a:solidFill>
                <a:schemeClr val="accent6"/>
              </a:solidFill>
            </a:endParaRPr>
          </a:p>
          <a:p>
            <a:r>
              <a:rPr lang="en-US" sz="4800" i="1" dirty="0">
                <a:solidFill>
                  <a:schemeClr val="accent6"/>
                </a:solidFill>
              </a:rPr>
              <a:t>Running</a:t>
            </a:r>
          </a:p>
          <a:p>
            <a:r>
              <a:rPr lang="en-US" sz="4800" i="1" dirty="0">
                <a:solidFill>
                  <a:schemeClr val="accent6"/>
                </a:solidFill>
              </a:rPr>
              <a:t>Stepwise regression</a:t>
            </a:r>
            <a:endParaRPr lang="en-US" sz="5400" i="1" dirty="0">
              <a:solidFill>
                <a:schemeClr val="accent6"/>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2957446" y="0"/>
            <a:ext cx="12373108" cy="10287000"/>
          </a:xfrm>
          <a:custGeom>
            <a:avLst/>
            <a:gdLst/>
            <a:ahLst/>
            <a:cxnLst/>
            <a:rect l="l" t="t" r="r" b="b"/>
            <a:pathLst>
              <a:path w="12373108" h="10287000">
                <a:moveTo>
                  <a:pt x="0" y="0"/>
                </a:moveTo>
                <a:lnTo>
                  <a:pt x="12373108" y="0"/>
                </a:lnTo>
                <a:lnTo>
                  <a:pt x="12373108" y="10287000"/>
                </a:lnTo>
                <a:lnTo>
                  <a:pt x="0" y="1028700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886760" y="851685"/>
            <a:ext cx="12593171" cy="8260037"/>
          </a:xfrm>
          <a:custGeom>
            <a:avLst/>
            <a:gdLst/>
            <a:ahLst/>
            <a:cxnLst/>
            <a:rect l="l" t="t" r="r" b="b"/>
            <a:pathLst>
              <a:path w="12593171" h="8260037">
                <a:moveTo>
                  <a:pt x="0" y="0"/>
                </a:moveTo>
                <a:lnTo>
                  <a:pt x="12593171" y="0"/>
                </a:lnTo>
                <a:lnTo>
                  <a:pt x="12593171" y="8260036"/>
                </a:lnTo>
                <a:lnTo>
                  <a:pt x="0" y="8260036"/>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27227"/>
          </a:xfrm>
          <a:custGeom>
            <a:avLst/>
            <a:gdLst/>
            <a:ahLst/>
            <a:cxnLst/>
            <a:rect l="l" t="t" r="r" b="b"/>
            <a:pathLst>
              <a:path w="18288000" h="10227227">
                <a:moveTo>
                  <a:pt x="0" y="0"/>
                </a:moveTo>
                <a:lnTo>
                  <a:pt x="18288000" y="0"/>
                </a:lnTo>
                <a:lnTo>
                  <a:pt x="18288000" y="10227227"/>
                </a:lnTo>
                <a:lnTo>
                  <a:pt x="0" y="10227227"/>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551090" y="0"/>
            <a:ext cx="17439900" cy="10287000"/>
          </a:xfrm>
          <a:custGeom>
            <a:avLst/>
            <a:gdLst/>
            <a:ahLst/>
            <a:cxnLst/>
            <a:rect l="l" t="t" r="r" b="b"/>
            <a:pathLst>
              <a:path w="17439900" h="10287000">
                <a:moveTo>
                  <a:pt x="0" y="0"/>
                </a:moveTo>
                <a:lnTo>
                  <a:pt x="17439900" y="0"/>
                </a:lnTo>
                <a:lnTo>
                  <a:pt x="17439900" y="10287000"/>
                </a:lnTo>
                <a:lnTo>
                  <a:pt x="0" y="10287000"/>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2438400" y="190500"/>
            <a:ext cx="15749402" cy="9964200"/>
          </a:xfrm>
          <a:custGeom>
            <a:avLst/>
            <a:gdLst/>
            <a:ahLst/>
            <a:cxnLst/>
            <a:rect l="l" t="t" r="r" b="b"/>
            <a:pathLst>
              <a:path w="18288000" h="10022400">
                <a:moveTo>
                  <a:pt x="0" y="0"/>
                </a:moveTo>
                <a:lnTo>
                  <a:pt x="18288000" y="0"/>
                </a:lnTo>
                <a:lnTo>
                  <a:pt x="18288000" y="10022400"/>
                </a:lnTo>
                <a:lnTo>
                  <a:pt x="0" y="10022400"/>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D255FA60-D9E8-0C7D-763C-D4C8E2B7FE61}"/>
              </a:ext>
            </a:extLst>
          </p:cNvPr>
          <p:cNvSpPr txBox="1"/>
          <p:nvPr/>
        </p:nvSpPr>
        <p:spPr>
          <a:xfrm>
            <a:off x="0" y="495300"/>
            <a:ext cx="2590800" cy="4216539"/>
          </a:xfrm>
          <a:prstGeom prst="rect">
            <a:avLst/>
          </a:prstGeom>
          <a:noFill/>
        </p:spPr>
        <p:txBody>
          <a:bodyPr wrap="square" rtlCol="0">
            <a:spAutoFit/>
          </a:bodyPr>
          <a:lstStyle/>
          <a:p>
            <a:r>
              <a:rPr lang="en-US" sz="3600" b="1" dirty="0">
                <a:solidFill>
                  <a:schemeClr val="accent6"/>
                </a:solidFill>
              </a:rPr>
              <a:t>STEP 7:</a:t>
            </a:r>
          </a:p>
          <a:p>
            <a:endParaRPr lang="en-US" sz="3600" b="1" dirty="0">
              <a:solidFill>
                <a:schemeClr val="accent6"/>
              </a:solidFill>
            </a:endParaRPr>
          </a:p>
          <a:p>
            <a:r>
              <a:rPr lang="en-US" sz="2800" i="1" dirty="0" err="1">
                <a:solidFill>
                  <a:schemeClr val="accent6"/>
                </a:solidFill>
              </a:rPr>
              <a:t>Validaing</a:t>
            </a:r>
            <a:r>
              <a:rPr lang="en-US" sz="2800" i="1" dirty="0">
                <a:solidFill>
                  <a:schemeClr val="accent6"/>
                </a:solidFill>
              </a:rPr>
              <a:t> model and demonstrating model performance from business perspective</a:t>
            </a:r>
            <a:endParaRPr lang="en-US" sz="3200" i="1" dirty="0">
              <a:solidFill>
                <a:schemeClr val="accent6"/>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2834869" y="1375171"/>
            <a:ext cx="11681748" cy="6977296"/>
          </a:xfrm>
          <a:custGeom>
            <a:avLst/>
            <a:gdLst/>
            <a:ahLst/>
            <a:cxnLst/>
            <a:rect l="l" t="t" r="r" b="b"/>
            <a:pathLst>
              <a:path w="11681748" h="6977296">
                <a:moveTo>
                  <a:pt x="0" y="0"/>
                </a:moveTo>
                <a:lnTo>
                  <a:pt x="11681748" y="0"/>
                </a:lnTo>
                <a:lnTo>
                  <a:pt x="11681748" y="6977296"/>
                </a:lnTo>
                <a:lnTo>
                  <a:pt x="0" y="6977296"/>
                </a:lnTo>
                <a:lnTo>
                  <a:pt x="0" y="0"/>
                </a:lnTo>
                <a:close/>
              </a:path>
            </a:pathLst>
          </a:custGeom>
          <a:blipFill>
            <a:blip r:embed="rId2"/>
            <a:stretch>
              <a:fillRect/>
            </a:stretch>
          </a:blipFill>
        </p:spPr>
        <p:txBody>
          <a:bodyPr/>
          <a:lstStyle/>
          <a:p>
            <a:endParaRPr lang="en-US"/>
          </a:p>
        </p:txBody>
      </p:sp>
      <p:sp>
        <p:nvSpPr>
          <p:cNvPr id="4" name="TextBox 3">
            <a:extLst>
              <a:ext uri="{FF2B5EF4-FFF2-40B4-BE49-F238E27FC236}">
                <a16:creationId xmlns:a16="http://schemas.microsoft.com/office/drawing/2014/main" id="{2C9CEF40-7827-D22E-0D83-315BB2C2E451}"/>
              </a:ext>
            </a:extLst>
          </p:cNvPr>
          <p:cNvSpPr txBox="1"/>
          <p:nvPr/>
        </p:nvSpPr>
        <p:spPr>
          <a:xfrm>
            <a:off x="3657600" y="876300"/>
            <a:ext cx="9144000" cy="584775"/>
          </a:xfrm>
          <a:prstGeom prst="rect">
            <a:avLst/>
          </a:prstGeom>
          <a:noFill/>
        </p:spPr>
        <p:txBody>
          <a:bodyPr wrap="square">
            <a:spAutoFit/>
          </a:bodyPr>
          <a:lstStyle/>
          <a:p>
            <a:r>
              <a:rPr lang="en-US" sz="3200" u="sng" dirty="0"/>
              <a:t>Application of Stepwise on Final  Model variable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ea typeface="Agrandir Wide Thin"/>
                <a:cs typeface="Agrandir Wide Thin"/>
                <a:sym typeface="Agrandir Wide Thin"/>
              </a:rPr>
              <a:t>3</a:t>
            </a:r>
          </a:p>
        </p:txBody>
      </p:sp>
      <p:sp>
        <p:nvSpPr>
          <p:cNvPr id="3" name="TextBox 3"/>
          <p:cNvSpPr txBox="1"/>
          <p:nvPr/>
        </p:nvSpPr>
        <p:spPr>
          <a:xfrm>
            <a:off x="794904" y="446722"/>
            <a:ext cx="5480800" cy="944880"/>
          </a:xfrm>
          <a:prstGeom prst="rect">
            <a:avLst/>
          </a:prstGeom>
        </p:spPr>
        <p:txBody>
          <a:bodyPr lIns="0" tIns="0" rIns="0" bIns="0" rtlCol="0" anchor="t">
            <a:spAutoFit/>
          </a:bodyPr>
          <a:lstStyle/>
          <a:p>
            <a:pPr algn="l">
              <a:lnSpc>
                <a:spcPts val="6719"/>
              </a:lnSpc>
            </a:pPr>
            <a:r>
              <a:rPr lang="en-US" sz="4800">
                <a:solidFill>
                  <a:srgbClr val="125B50"/>
                </a:solidFill>
                <a:latin typeface="Agrandir Wide Medium"/>
                <a:ea typeface="Agrandir Wide Medium"/>
                <a:cs typeface="Agrandir Wide Medium"/>
                <a:sym typeface="Agrandir Wide Medium"/>
              </a:rPr>
              <a:t>INTRODUCTION</a:t>
            </a:r>
          </a:p>
        </p:txBody>
      </p:sp>
      <p:sp>
        <p:nvSpPr>
          <p:cNvPr id="4" name="TextBox 4"/>
          <p:cNvSpPr txBox="1"/>
          <p:nvPr/>
        </p:nvSpPr>
        <p:spPr>
          <a:xfrm>
            <a:off x="694706" y="2039582"/>
            <a:ext cx="17241959" cy="4878157"/>
          </a:xfrm>
          <a:prstGeom prst="rect">
            <a:avLst/>
          </a:prstGeom>
        </p:spPr>
        <p:txBody>
          <a:bodyPr lIns="0" tIns="0" rIns="0" bIns="0" rtlCol="0" anchor="t">
            <a:spAutoFit/>
          </a:bodyPr>
          <a:lstStyle/>
          <a:p>
            <a:pPr algn="just">
              <a:lnSpc>
                <a:spcPts val="3804"/>
              </a:lnSpc>
            </a:pPr>
            <a:r>
              <a:rPr lang="en-US" sz="2536">
                <a:solidFill>
                  <a:srgbClr val="125B50"/>
                </a:solidFill>
                <a:latin typeface="Agrandir Wide Thin"/>
                <a:ea typeface="Agrandir Wide Thin"/>
                <a:cs typeface="Agrandir Wide Thin"/>
                <a:sym typeface="Agrandir Wide Thin"/>
              </a:rPr>
              <a:t>As the legal environment evolves, cannabis stores encounter distinct challenges in selecting the most suitable locations for their businesses. Predictive analytics plays a crucial role in this process. By leveraging data analysis and data-driven decision-making, cannabis stores can enhance their operations and boost profitability.</a:t>
            </a:r>
          </a:p>
          <a:p>
            <a:pPr algn="just">
              <a:lnSpc>
                <a:spcPts val="3804"/>
              </a:lnSpc>
            </a:pPr>
            <a:endParaRPr lang="en-US" sz="2536">
              <a:solidFill>
                <a:srgbClr val="125B50"/>
              </a:solidFill>
              <a:latin typeface="Agrandir Wide Thin"/>
              <a:ea typeface="Agrandir Wide Thin"/>
              <a:cs typeface="Agrandir Wide Thin"/>
              <a:sym typeface="Agrandir Wide Thin"/>
            </a:endParaRPr>
          </a:p>
          <a:p>
            <a:pPr algn="just">
              <a:lnSpc>
                <a:spcPts val="3804"/>
              </a:lnSpc>
            </a:pPr>
            <a:r>
              <a:rPr lang="en-US" sz="2536">
                <a:solidFill>
                  <a:srgbClr val="125B50"/>
                </a:solidFill>
                <a:latin typeface="Agrandir Wide Thin"/>
                <a:ea typeface="Agrandir Wide Thin"/>
                <a:cs typeface="Agrandir Wide Thin"/>
                <a:sym typeface="Agrandir Wide Thin"/>
              </a:rPr>
              <a:t>In this presentation, we will delve into the concept of predictive analytics, its application in making data-driven decisions for cannabis stores, and the specific datasets and models utilized in our analysis. Additionally, we will share the outcomes of our geographical analysis and illustrate how the predictive model can guide informed decisions regarding cannabis store locations.</a:t>
            </a:r>
          </a:p>
          <a:p>
            <a:pPr algn="just">
              <a:lnSpc>
                <a:spcPts val="3804"/>
              </a:lnSpc>
            </a:pPr>
            <a:endParaRPr lang="en-US" sz="2536">
              <a:solidFill>
                <a:srgbClr val="125B50"/>
              </a:solidFill>
              <a:latin typeface="Agrandir Wide Thin"/>
              <a:ea typeface="Agrandir Wide Thin"/>
              <a:cs typeface="Agrandir Wide Thin"/>
              <a:sym typeface="Agrandir Wide Thin"/>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68A9B1-81F3-67D1-95BB-AC0A7653784E}"/>
              </a:ext>
            </a:extLst>
          </p:cNvPr>
          <p:cNvSpPr txBox="1"/>
          <p:nvPr/>
        </p:nvSpPr>
        <p:spPr>
          <a:xfrm>
            <a:off x="2819400" y="424428"/>
            <a:ext cx="3962400" cy="769441"/>
          </a:xfrm>
          <a:prstGeom prst="rect">
            <a:avLst/>
          </a:prstGeom>
          <a:noFill/>
        </p:spPr>
        <p:txBody>
          <a:bodyPr wrap="square" rtlCol="0">
            <a:spAutoFit/>
          </a:bodyPr>
          <a:lstStyle/>
          <a:p>
            <a:r>
              <a:rPr lang="en-US" sz="4400" b="1" dirty="0"/>
              <a:t>Conclusion</a:t>
            </a:r>
          </a:p>
        </p:txBody>
      </p:sp>
      <p:sp>
        <p:nvSpPr>
          <p:cNvPr id="4" name="TextBox 3">
            <a:extLst>
              <a:ext uri="{FF2B5EF4-FFF2-40B4-BE49-F238E27FC236}">
                <a16:creationId xmlns:a16="http://schemas.microsoft.com/office/drawing/2014/main" id="{2FF3DEA5-A1FB-34B3-8ECC-BA93E4744183}"/>
              </a:ext>
            </a:extLst>
          </p:cNvPr>
          <p:cNvSpPr txBox="1"/>
          <p:nvPr/>
        </p:nvSpPr>
        <p:spPr>
          <a:xfrm>
            <a:off x="2895600" y="1562100"/>
            <a:ext cx="12801600" cy="3046988"/>
          </a:xfrm>
          <a:prstGeom prst="rect">
            <a:avLst/>
          </a:prstGeom>
          <a:noFill/>
        </p:spPr>
        <p:txBody>
          <a:bodyPr wrap="square" rtlCol="0">
            <a:spAutoFit/>
          </a:bodyPr>
          <a:lstStyle/>
          <a:p>
            <a:r>
              <a:rPr lang="en-US" sz="2400" b="1" dirty="0"/>
              <a:t>Key Findings</a:t>
            </a:r>
            <a:r>
              <a:rPr lang="en-US" sz="2400" dirty="0"/>
              <a:t>:</a:t>
            </a:r>
          </a:p>
          <a:p>
            <a:endParaRPr lang="en-US" sz="2400" dirty="0"/>
          </a:p>
          <a:p>
            <a:pPr marL="285750" indent="-285750">
              <a:buFont typeface="Arial" panose="020B0604020202020204" pitchFamily="34" charset="0"/>
              <a:buChar char="•"/>
            </a:pPr>
            <a:r>
              <a:rPr lang="en-US" sz="2400" dirty="0"/>
              <a:t>The decile analysis shows a clear trend where higher deciles (1-3) represent significantly higher consumption rates, indicating regions with potentially higher demand.</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The highest deciles have consumption rates that are substantially above the average, pointing to market segments with the most potential.</a:t>
            </a:r>
          </a:p>
          <a:p>
            <a:endParaRPr lang="en-US" sz="2400" dirty="0"/>
          </a:p>
        </p:txBody>
      </p:sp>
      <p:sp>
        <p:nvSpPr>
          <p:cNvPr id="5" name="TextBox 4">
            <a:extLst>
              <a:ext uri="{FF2B5EF4-FFF2-40B4-BE49-F238E27FC236}">
                <a16:creationId xmlns:a16="http://schemas.microsoft.com/office/drawing/2014/main" id="{E524B8C9-ECE8-0684-D6BB-05C24EDE3675}"/>
              </a:ext>
            </a:extLst>
          </p:cNvPr>
          <p:cNvSpPr txBox="1"/>
          <p:nvPr/>
        </p:nvSpPr>
        <p:spPr>
          <a:xfrm>
            <a:off x="2895600" y="5143500"/>
            <a:ext cx="12801600" cy="3416320"/>
          </a:xfrm>
          <a:prstGeom prst="rect">
            <a:avLst/>
          </a:prstGeom>
          <a:noFill/>
        </p:spPr>
        <p:txBody>
          <a:bodyPr wrap="square" rtlCol="0">
            <a:spAutoFit/>
          </a:bodyPr>
          <a:lstStyle/>
          <a:p>
            <a:r>
              <a:rPr lang="en-US" sz="2400" b="1" dirty="0"/>
              <a:t>Model Insights:</a:t>
            </a:r>
            <a:endParaRPr lang="en-US" sz="2400" dirty="0"/>
          </a:p>
          <a:p>
            <a:endParaRPr lang="en-US" sz="2400"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sz="2400" dirty="0"/>
              <a:t>The predictive model has identified specific variables (like HSRE011, HSRM014, etc.) that are most influential in predicting areas with high consumption rates.</a:t>
            </a: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en-US" sz="2400" dirty="0"/>
          </a:p>
          <a:p>
            <a:pPr marL="342900" indent="-342900" eaLnBrk="0" fontAlgn="base" hangingPunct="0">
              <a:spcBef>
                <a:spcPct val="0"/>
              </a:spcBef>
              <a:spcAft>
                <a:spcPct val="0"/>
              </a:spcAft>
              <a:buFont typeface="Arial" panose="020B0604020202020204" pitchFamily="34" charset="0"/>
              <a:buChar char="•"/>
            </a:pPr>
            <a:r>
              <a:rPr lang="en-US" altLang="en-US" sz="2400" dirty="0"/>
              <a:t>The use of a decision tree model (HPSPLIT) to segment the data effectively, which helps in pinpointing demographic and regional traits correlating with high consumption. </a:t>
            </a:r>
          </a:p>
          <a:p>
            <a:endParaRPr lang="en-US" sz="2400" dirty="0"/>
          </a:p>
        </p:txBody>
      </p:sp>
      <p:sp>
        <p:nvSpPr>
          <p:cNvPr id="8" name="TextBox 7">
            <a:extLst>
              <a:ext uri="{FF2B5EF4-FFF2-40B4-BE49-F238E27FC236}">
                <a16:creationId xmlns:a16="http://schemas.microsoft.com/office/drawing/2014/main" id="{28E1D910-40D2-C1D4-8C67-75BDA387653A}"/>
              </a:ext>
            </a:extLst>
          </p:cNvPr>
          <p:cNvSpPr txBox="1"/>
          <p:nvPr/>
        </p:nvSpPr>
        <p:spPr>
          <a:xfrm>
            <a:off x="228600" y="485982"/>
            <a:ext cx="2590800" cy="646331"/>
          </a:xfrm>
          <a:prstGeom prst="rect">
            <a:avLst/>
          </a:prstGeom>
          <a:noFill/>
        </p:spPr>
        <p:txBody>
          <a:bodyPr wrap="square" rtlCol="0">
            <a:spAutoFit/>
          </a:bodyPr>
          <a:lstStyle/>
          <a:p>
            <a:r>
              <a:rPr lang="en-US" sz="3600" b="1" dirty="0">
                <a:solidFill>
                  <a:schemeClr val="accent6"/>
                </a:solidFill>
              </a:rPr>
              <a:t>STEP 8:</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900868" y="2324100"/>
            <a:ext cx="16799397" cy="7009372"/>
          </a:xfrm>
          <a:custGeom>
            <a:avLst/>
            <a:gdLst/>
            <a:ahLst/>
            <a:cxnLst/>
            <a:rect l="l" t="t" r="r" b="b"/>
            <a:pathLst>
              <a:path w="16799397" h="8226603">
                <a:moveTo>
                  <a:pt x="0" y="0"/>
                </a:moveTo>
                <a:lnTo>
                  <a:pt x="16799397" y="0"/>
                </a:lnTo>
                <a:lnTo>
                  <a:pt x="16799397" y="8226602"/>
                </a:lnTo>
                <a:lnTo>
                  <a:pt x="0" y="8226602"/>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290B4E50-E7D0-ECBB-5C5F-1092A365C603}"/>
              </a:ext>
            </a:extLst>
          </p:cNvPr>
          <p:cNvSpPr txBox="1"/>
          <p:nvPr/>
        </p:nvSpPr>
        <p:spPr>
          <a:xfrm>
            <a:off x="900868" y="800100"/>
            <a:ext cx="11138732" cy="1446550"/>
          </a:xfrm>
          <a:prstGeom prst="rect">
            <a:avLst/>
          </a:prstGeom>
          <a:noFill/>
        </p:spPr>
        <p:txBody>
          <a:bodyPr wrap="square" rtlCol="0">
            <a:spAutoFit/>
          </a:bodyPr>
          <a:lstStyle/>
          <a:p>
            <a:r>
              <a:rPr lang="en-US" sz="4400" b="1" dirty="0"/>
              <a:t>Next Step: Building a classification tree using HDSPLIT function</a:t>
            </a:r>
          </a:p>
        </p:txBody>
      </p:sp>
    </p:spTree>
    <p:extLst>
      <p:ext uri="{BB962C8B-B14F-4D97-AF65-F5344CB8AC3E}">
        <p14:creationId xmlns:p14="http://schemas.microsoft.com/office/powerpoint/2010/main" val="1020673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57487" y="0"/>
            <a:ext cx="17812075" cy="10194879"/>
          </a:xfrm>
          <a:custGeom>
            <a:avLst/>
            <a:gdLst/>
            <a:ahLst/>
            <a:cxnLst/>
            <a:rect l="l" t="t" r="r" b="b"/>
            <a:pathLst>
              <a:path w="17812075" h="10194879">
                <a:moveTo>
                  <a:pt x="0" y="0"/>
                </a:moveTo>
                <a:lnTo>
                  <a:pt x="17812076" y="0"/>
                </a:lnTo>
                <a:lnTo>
                  <a:pt x="17812076" y="10194879"/>
                </a:lnTo>
                <a:lnTo>
                  <a:pt x="0" y="10194879"/>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AA9102-C511-F6AC-00BE-74E1EFF2B797}"/>
              </a:ext>
            </a:extLst>
          </p:cNvPr>
          <p:cNvPicPr>
            <a:picLocks noChangeAspect="1"/>
          </p:cNvPicPr>
          <p:nvPr/>
        </p:nvPicPr>
        <p:blipFill>
          <a:blip r:embed="rId2"/>
          <a:stretch>
            <a:fillRect/>
          </a:stretch>
        </p:blipFill>
        <p:spPr>
          <a:xfrm>
            <a:off x="408356" y="1181100"/>
            <a:ext cx="8735644" cy="7663528"/>
          </a:xfrm>
          <a:prstGeom prst="rect">
            <a:avLst/>
          </a:prstGeom>
        </p:spPr>
      </p:pic>
      <p:pic>
        <p:nvPicPr>
          <p:cNvPr id="6" name="Picture 5">
            <a:extLst>
              <a:ext uri="{FF2B5EF4-FFF2-40B4-BE49-F238E27FC236}">
                <a16:creationId xmlns:a16="http://schemas.microsoft.com/office/drawing/2014/main" id="{1280B3B2-A8A0-B66B-49CA-47A157AC9E5F}"/>
              </a:ext>
            </a:extLst>
          </p:cNvPr>
          <p:cNvPicPr>
            <a:picLocks noChangeAspect="1"/>
          </p:cNvPicPr>
          <p:nvPr/>
        </p:nvPicPr>
        <p:blipFill>
          <a:blip r:embed="rId3"/>
          <a:stretch>
            <a:fillRect/>
          </a:stretch>
        </p:blipFill>
        <p:spPr>
          <a:xfrm>
            <a:off x="9296400" y="1104900"/>
            <a:ext cx="10337678" cy="7739728"/>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BBFB90-7EA2-7DD1-0ED4-4959E25E743E}"/>
              </a:ext>
            </a:extLst>
          </p:cNvPr>
          <p:cNvPicPr>
            <a:picLocks noChangeAspect="1"/>
          </p:cNvPicPr>
          <p:nvPr/>
        </p:nvPicPr>
        <p:blipFill>
          <a:blip r:embed="rId2"/>
          <a:stretch>
            <a:fillRect/>
          </a:stretch>
        </p:blipFill>
        <p:spPr>
          <a:xfrm>
            <a:off x="-16268" y="0"/>
            <a:ext cx="9160268" cy="10287000"/>
          </a:xfrm>
          <a:prstGeom prst="rect">
            <a:avLst/>
          </a:prstGeom>
        </p:spPr>
      </p:pic>
      <p:pic>
        <p:nvPicPr>
          <p:cNvPr id="6" name="Picture 5">
            <a:extLst>
              <a:ext uri="{FF2B5EF4-FFF2-40B4-BE49-F238E27FC236}">
                <a16:creationId xmlns:a16="http://schemas.microsoft.com/office/drawing/2014/main" id="{69D25A98-3D6C-37EA-A605-EF5A1382E378}"/>
              </a:ext>
            </a:extLst>
          </p:cNvPr>
          <p:cNvPicPr>
            <a:picLocks noChangeAspect="1"/>
          </p:cNvPicPr>
          <p:nvPr/>
        </p:nvPicPr>
        <p:blipFill>
          <a:blip r:embed="rId3"/>
          <a:stretch>
            <a:fillRect/>
          </a:stretch>
        </p:blipFill>
        <p:spPr>
          <a:xfrm>
            <a:off x="2110387" y="6233131"/>
            <a:ext cx="16154400" cy="4053869"/>
          </a:xfrm>
          <a:prstGeom prst="rect">
            <a:avLst/>
          </a:prstGeom>
        </p:spPr>
      </p:pic>
      <p:sp>
        <p:nvSpPr>
          <p:cNvPr id="7" name="TextBox 6">
            <a:extLst>
              <a:ext uri="{FF2B5EF4-FFF2-40B4-BE49-F238E27FC236}">
                <a16:creationId xmlns:a16="http://schemas.microsoft.com/office/drawing/2014/main" id="{4CB2428F-0411-1C1E-862E-7C6DAD935092}"/>
              </a:ext>
            </a:extLst>
          </p:cNvPr>
          <p:cNvSpPr txBox="1"/>
          <p:nvPr/>
        </p:nvSpPr>
        <p:spPr>
          <a:xfrm>
            <a:off x="9188413" y="5143500"/>
            <a:ext cx="9028933" cy="584775"/>
          </a:xfrm>
          <a:prstGeom prst="rect">
            <a:avLst/>
          </a:prstGeom>
          <a:noFill/>
        </p:spPr>
        <p:txBody>
          <a:bodyPr wrap="square" rtlCol="0">
            <a:spAutoFit/>
          </a:bodyPr>
          <a:lstStyle/>
          <a:p>
            <a:r>
              <a:rPr lang="en-US" sz="3200" i="1" dirty="0">
                <a:solidFill>
                  <a:schemeClr val="accent6"/>
                </a:solidFill>
              </a:rPr>
              <a:t>Final Output based on Decision Tree model</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5103427" y="3611129"/>
            <a:ext cx="7145690" cy="1298576"/>
          </a:xfrm>
          <a:prstGeom prst="rect">
            <a:avLst/>
          </a:prstGeom>
        </p:spPr>
        <p:txBody>
          <a:bodyPr lIns="0" tIns="0" rIns="0" bIns="0" rtlCol="0" anchor="t">
            <a:spAutoFit/>
          </a:bodyPr>
          <a:lstStyle/>
          <a:p>
            <a:pPr algn="l">
              <a:lnSpc>
                <a:spcPts val="8000"/>
              </a:lnSpc>
            </a:pPr>
            <a:r>
              <a:rPr lang="en-US" sz="8000">
                <a:solidFill>
                  <a:srgbClr val="125B50"/>
                </a:solidFill>
                <a:latin typeface="Agrandir Wide Medium"/>
                <a:ea typeface="Agrandir Wide Medium"/>
                <a:cs typeface="Agrandir Wide Medium"/>
                <a:sym typeface="Agrandir Wide Medium"/>
              </a:rPr>
              <a:t>THANK YOU</a:t>
            </a:r>
          </a:p>
        </p:txBody>
      </p:sp>
      <p:sp>
        <p:nvSpPr>
          <p:cNvPr id="3" name="TextBox 3"/>
          <p:cNvSpPr txBox="1"/>
          <p:nvPr/>
        </p:nvSpPr>
        <p:spPr>
          <a:xfrm>
            <a:off x="7197826" y="6011006"/>
            <a:ext cx="5913783" cy="481965"/>
          </a:xfrm>
          <a:prstGeom prst="rect">
            <a:avLst/>
          </a:prstGeom>
        </p:spPr>
        <p:txBody>
          <a:bodyPr lIns="0" tIns="0" rIns="0" bIns="0" rtlCol="0" anchor="t">
            <a:spAutoFit/>
          </a:bodyPr>
          <a:lstStyle/>
          <a:p>
            <a:pPr algn="l">
              <a:lnSpc>
                <a:spcPts val="3359"/>
              </a:lnSpc>
            </a:pPr>
            <a:r>
              <a:rPr lang="en-US" sz="2400" dirty="0">
                <a:solidFill>
                  <a:srgbClr val="125B50"/>
                </a:solidFill>
                <a:latin typeface="Agrandir Wide Thin"/>
                <a:ea typeface="Agrandir Wide Thin"/>
                <a:cs typeface="Agrandir Wide Thin"/>
                <a:sym typeface="Agrandir Wide Thin"/>
              </a:rPr>
              <a:t>Group 7</a:t>
            </a:r>
          </a:p>
        </p:txBody>
      </p:sp>
      <p:sp>
        <p:nvSpPr>
          <p:cNvPr id="4" name="TextBox 4"/>
          <p:cNvSpPr txBox="1"/>
          <p:nvPr/>
        </p:nvSpPr>
        <p:spPr>
          <a:xfrm>
            <a:off x="7197826" y="5219373"/>
            <a:ext cx="2956891" cy="481965"/>
          </a:xfrm>
          <a:prstGeom prst="rect">
            <a:avLst/>
          </a:prstGeom>
        </p:spPr>
        <p:txBody>
          <a:bodyPr lIns="0" tIns="0" rIns="0" bIns="0" rtlCol="0" anchor="t">
            <a:spAutoFit/>
          </a:bodyPr>
          <a:lstStyle/>
          <a:p>
            <a:pPr algn="l">
              <a:lnSpc>
                <a:spcPts val="3359"/>
              </a:lnSpc>
            </a:pPr>
            <a:r>
              <a:rPr lang="en-US" sz="2400">
                <a:solidFill>
                  <a:srgbClr val="125B50"/>
                </a:solidFill>
                <a:latin typeface="Agrandir Wide Thin"/>
                <a:ea typeface="Agrandir Wide Thin"/>
                <a:cs typeface="Agrandir Wide Thin"/>
                <a:sym typeface="Agrandir Wide Thin"/>
              </a:rPr>
              <a:t>10th August 2024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TextBox 2"/>
          <p:cNvSpPr txBox="1"/>
          <p:nvPr/>
        </p:nvSpPr>
        <p:spPr>
          <a:xfrm>
            <a:off x="1028700" y="809625"/>
            <a:ext cx="8468680" cy="944880"/>
          </a:xfrm>
          <a:prstGeom prst="rect">
            <a:avLst/>
          </a:prstGeom>
        </p:spPr>
        <p:txBody>
          <a:bodyPr lIns="0" tIns="0" rIns="0" bIns="0" rtlCol="0" anchor="t">
            <a:spAutoFit/>
          </a:bodyPr>
          <a:lstStyle/>
          <a:p>
            <a:pPr algn="l">
              <a:lnSpc>
                <a:spcPts val="6719"/>
              </a:lnSpc>
            </a:pPr>
            <a:r>
              <a:rPr lang="en-US" sz="4800">
                <a:solidFill>
                  <a:srgbClr val="125B50"/>
                </a:solidFill>
                <a:latin typeface="Agrandir Wide Medium"/>
                <a:ea typeface="Agrandir Wide Medium"/>
                <a:cs typeface="Agrandir Wide Medium"/>
                <a:sym typeface="Agrandir Wide Medium"/>
              </a:rPr>
              <a:t>GOAL &amp; DATA SOURCES</a:t>
            </a:r>
          </a:p>
        </p:txBody>
      </p:sp>
      <p:sp>
        <p:nvSpPr>
          <p:cNvPr id="3" name="TextBox 3"/>
          <p:cNvSpPr txBox="1"/>
          <p:nvPr/>
        </p:nvSpPr>
        <p:spPr>
          <a:xfrm>
            <a:off x="1028700" y="2148393"/>
            <a:ext cx="6326776" cy="481965"/>
          </a:xfrm>
          <a:prstGeom prst="rect">
            <a:avLst/>
          </a:prstGeom>
        </p:spPr>
        <p:txBody>
          <a:bodyPr lIns="0" tIns="0" rIns="0" bIns="0" rtlCol="0" anchor="t">
            <a:spAutoFit/>
          </a:bodyPr>
          <a:lstStyle/>
          <a:p>
            <a:pPr algn="l">
              <a:lnSpc>
                <a:spcPts val="3359"/>
              </a:lnSpc>
            </a:pPr>
            <a:r>
              <a:rPr lang="en-US" sz="2400">
                <a:solidFill>
                  <a:srgbClr val="125B50"/>
                </a:solidFill>
                <a:latin typeface="Agrandir Wide Medium"/>
                <a:ea typeface="Agrandir Wide Medium"/>
                <a:cs typeface="Agrandir Wide Medium"/>
                <a:sym typeface="Agrandir Wide Medium"/>
              </a:rPr>
              <a:t>Objective</a:t>
            </a:r>
          </a:p>
        </p:txBody>
      </p:sp>
      <p:sp>
        <p:nvSpPr>
          <p:cNvPr id="4" name="TextBox 4"/>
          <p:cNvSpPr txBox="1"/>
          <p:nvPr/>
        </p:nvSpPr>
        <p:spPr>
          <a:xfrm>
            <a:off x="1028700" y="2711975"/>
            <a:ext cx="14112527" cy="2346960"/>
          </a:xfrm>
          <a:prstGeom prst="rect">
            <a:avLst/>
          </a:prstGeom>
        </p:spPr>
        <p:txBody>
          <a:bodyPr lIns="0" tIns="0" rIns="0" bIns="0" rtlCol="0" anchor="t">
            <a:spAutoFit/>
          </a:bodyPr>
          <a:lstStyle/>
          <a:p>
            <a:pPr algn="just">
              <a:lnSpc>
                <a:spcPts val="3600"/>
              </a:lnSpc>
            </a:pPr>
            <a:r>
              <a:rPr lang="en-US" sz="2400">
                <a:solidFill>
                  <a:srgbClr val="125B50"/>
                </a:solidFill>
                <a:latin typeface="Agrandir Wide Thin"/>
                <a:ea typeface="Agrandir Wide Thin"/>
                <a:cs typeface="Agrandir Wide Thin"/>
                <a:sym typeface="Agrandir Wide Thin"/>
              </a:rPr>
              <a:t>The objective of this project is to maximize return on investment and leverage data-driven insights to determine the ideal site for a new cannabis store using predictive analytics. The investigation will concentrate on certain geographic regions and datasets pertaining to local laws, competition, and demography.</a:t>
            </a:r>
          </a:p>
          <a:p>
            <a:pPr algn="just">
              <a:lnSpc>
                <a:spcPts val="3600"/>
              </a:lnSpc>
            </a:pPr>
            <a:endParaRPr lang="en-US" sz="2400">
              <a:solidFill>
                <a:srgbClr val="125B50"/>
              </a:solidFill>
              <a:latin typeface="Agrandir Wide Thin"/>
              <a:ea typeface="Agrandir Wide Thin"/>
              <a:cs typeface="Agrandir Wide Thin"/>
              <a:sym typeface="Agrandir Wide Thin"/>
            </a:endParaRPr>
          </a:p>
        </p:txBody>
      </p:sp>
      <p:sp>
        <p:nvSpPr>
          <p:cNvPr id="5" name="TextBox 5"/>
          <p:cNvSpPr txBox="1"/>
          <p:nvPr/>
        </p:nvSpPr>
        <p:spPr>
          <a:xfrm>
            <a:off x="1028700" y="4840605"/>
            <a:ext cx="6326776" cy="901065"/>
          </a:xfrm>
          <a:prstGeom prst="rect">
            <a:avLst/>
          </a:prstGeom>
        </p:spPr>
        <p:txBody>
          <a:bodyPr lIns="0" tIns="0" rIns="0" bIns="0" rtlCol="0" anchor="t">
            <a:spAutoFit/>
          </a:bodyPr>
          <a:lstStyle/>
          <a:p>
            <a:pPr algn="l">
              <a:lnSpc>
                <a:spcPts val="3359"/>
              </a:lnSpc>
            </a:pPr>
            <a:r>
              <a:rPr lang="en-US" sz="2400">
                <a:solidFill>
                  <a:srgbClr val="125B50"/>
                </a:solidFill>
                <a:latin typeface="Agrandir Wide Medium"/>
                <a:ea typeface="Agrandir Wide Medium"/>
                <a:cs typeface="Agrandir Wide Medium"/>
                <a:sym typeface="Agrandir Wide Medium"/>
              </a:rPr>
              <a:t>Data Sources</a:t>
            </a:r>
          </a:p>
          <a:p>
            <a:pPr algn="l">
              <a:lnSpc>
                <a:spcPts val="3359"/>
              </a:lnSpc>
            </a:pPr>
            <a:endParaRPr lang="en-US" sz="2400">
              <a:solidFill>
                <a:srgbClr val="125B50"/>
              </a:solidFill>
              <a:latin typeface="Agrandir Wide Medium"/>
              <a:ea typeface="Agrandir Wide Medium"/>
              <a:cs typeface="Agrandir Wide Medium"/>
              <a:sym typeface="Agrandir Wide Medium"/>
            </a:endParaRPr>
          </a:p>
        </p:txBody>
      </p:sp>
      <p:sp>
        <p:nvSpPr>
          <p:cNvPr id="6" name="TextBox 6"/>
          <p:cNvSpPr txBox="1"/>
          <p:nvPr/>
        </p:nvSpPr>
        <p:spPr>
          <a:xfrm>
            <a:off x="1028700" y="5584510"/>
            <a:ext cx="14646918" cy="3315048"/>
          </a:xfrm>
          <a:prstGeom prst="rect">
            <a:avLst/>
          </a:prstGeom>
        </p:spPr>
        <p:txBody>
          <a:bodyPr lIns="0" tIns="0" rIns="0" bIns="0" rtlCol="0" anchor="t">
            <a:spAutoFit/>
          </a:bodyPr>
          <a:lstStyle/>
          <a:p>
            <a:pPr marL="537780" lvl="1" indent="-268890" algn="just">
              <a:lnSpc>
                <a:spcPts val="3736"/>
              </a:lnSpc>
              <a:buFont typeface="Arial"/>
              <a:buChar char="•"/>
            </a:pPr>
            <a:r>
              <a:rPr lang="en-US" sz="2490">
                <a:solidFill>
                  <a:srgbClr val="125B50"/>
                </a:solidFill>
                <a:latin typeface="Agrandir Wide Thin"/>
                <a:ea typeface="Agrandir Wide Thin"/>
                <a:cs typeface="Agrandir Wide Thin"/>
                <a:sym typeface="Agrandir Wide Thin"/>
              </a:rPr>
              <a:t>Data source includes Census data for targeted areas that include population data, density data, age, income and education level.</a:t>
            </a:r>
          </a:p>
          <a:p>
            <a:pPr marL="537780" lvl="1" indent="-268890" algn="just">
              <a:lnSpc>
                <a:spcPts val="3736"/>
              </a:lnSpc>
              <a:buFont typeface="Arial"/>
              <a:buChar char="•"/>
            </a:pPr>
            <a:r>
              <a:rPr lang="en-US" sz="2490">
                <a:solidFill>
                  <a:srgbClr val="125B50"/>
                </a:solidFill>
                <a:latin typeface="Agrandir Wide Thin"/>
                <a:ea typeface="Agrandir Wide Thin"/>
                <a:cs typeface="Agrandir Wide Thin"/>
                <a:sym typeface="Agrandir Wide Thin"/>
              </a:rPr>
              <a:t>Analysis of competitor that includes the number of existing cannabis stores, their locations, and their market share.</a:t>
            </a:r>
          </a:p>
          <a:p>
            <a:pPr marL="537780" lvl="1" indent="-268890" algn="just">
              <a:lnSpc>
                <a:spcPts val="3736"/>
              </a:lnSpc>
              <a:buFont typeface="Arial"/>
              <a:buChar char="•"/>
            </a:pPr>
            <a:r>
              <a:rPr lang="en-US" sz="2490">
                <a:solidFill>
                  <a:srgbClr val="125B50"/>
                </a:solidFill>
                <a:latin typeface="Agrandir Wide Thin"/>
                <a:ea typeface="Agrandir Wide Thin"/>
                <a:cs typeface="Agrandir Wide Thin"/>
                <a:sym typeface="Agrandir Wide Thin"/>
              </a:rPr>
              <a:t>Regulatory requirements and restrictions for cannabis stores in the targeted areas.</a:t>
            </a:r>
          </a:p>
          <a:p>
            <a:pPr algn="just">
              <a:lnSpc>
                <a:spcPts val="3736"/>
              </a:lnSpc>
            </a:pPr>
            <a:endParaRPr lang="en-US" sz="2490">
              <a:solidFill>
                <a:srgbClr val="125B50"/>
              </a:solidFill>
              <a:latin typeface="Agrandir Wide Thin"/>
              <a:ea typeface="Agrandir Wide Thin"/>
              <a:cs typeface="Agrandir Wide Thin"/>
              <a:sym typeface="Agrandir Wide Thin"/>
            </a:endParaRPr>
          </a:p>
        </p:txBody>
      </p:sp>
      <p:sp>
        <p:nvSpPr>
          <p:cNvPr id="7" name="TextBox 7"/>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ea typeface="Agrandir Wide Thin"/>
                <a:cs typeface="Agrandir Wide Thin"/>
                <a:sym typeface="Agrandir Wide Thin"/>
              </a:rPr>
              <a:t>5</a:t>
            </a:r>
          </a:p>
        </p:txBody>
      </p:sp>
      <p:sp>
        <p:nvSpPr>
          <p:cNvPr id="8" name="Freeform 8"/>
          <p:cNvSpPr/>
          <p:nvPr/>
        </p:nvSpPr>
        <p:spPr>
          <a:xfrm flipH="1">
            <a:off x="16014019" y="0"/>
            <a:ext cx="2273981" cy="8964806"/>
          </a:xfrm>
          <a:custGeom>
            <a:avLst/>
            <a:gdLst/>
            <a:ahLst/>
            <a:cxnLst/>
            <a:rect l="l" t="t" r="r" b="b"/>
            <a:pathLst>
              <a:path w="2273981" h="8964806">
                <a:moveTo>
                  <a:pt x="2273981" y="0"/>
                </a:moveTo>
                <a:lnTo>
                  <a:pt x="0" y="0"/>
                </a:lnTo>
                <a:lnTo>
                  <a:pt x="0" y="8964806"/>
                </a:lnTo>
                <a:lnTo>
                  <a:pt x="2273981" y="8964806"/>
                </a:lnTo>
                <a:lnTo>
                  <a:pt x="2273981" y="0"/>
                </a:lnTo>
                <a:close/>
              </a:path>
            </a:pathLst>
          </a:custGeom>
          <a:blipFill>
            <a:blip r:embed="rId2"/>
            <a:stretch>
              <a:fillRect l="-471243" r="-82958" b="-10559"/>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5352001" y="738697"/>
            <a:ext cx="11907299" cy="1036441"/>
          </a:xfrm>
          <a:custGeom>
            <a:avLst/>
            <a:gdLst/>
            <a:ahLst/>
            <a:cxnLst/>
            <a:rect l="l" t="t" r="r" b="b"/>
            <a:pathLst>
              <a:path w="11907299" h="1036441">
                <a:moveTo>
                  <a:pt x="0" y="0"/>
                </a:moveTo>
                <a:lnTo>
                  <a:pt x="11907299" y="0"/>
                </a:lnTo>
                <a:lnTo>
                  <a:pt x="11907299" y="1036442"/>
                </a:lnTo>
                <a:lnTo>
                  <a:pt x="0" y="1036442"/>
                </a:lnTo>
                <a:lnTo>
                  <a:pt x="0" y="0"/>
                </a:lnTo>
                <a:close/>
              </a:path>
            </a:pathLst>
          </a:custGeom>
          <a:blipFill>
            <a:blip r:embed="rId2"/>
            <a:stretch>
              <a:fillRect/>
            </a:stretch>
          </a:blipFill>
        </p:spPr>
        <p:txBody>
          <a:bodyPr/>
          <a:lstStyle/>
          <a:p>
            <a:endParaRPr lang="en-US"/>
          </a:p>
        </p:txBody>
      </p:sp>
      <p:sp>
        <p:nvSpPr>
          <p:cNvPr id="3" name="Freeform 3"/>
          <p:cNvSpPr/>
          <p:nvPr/>
        </p:nvSpPr>
        <p:spPr>
          <a:xfrm flipH="1">
            <a:off x="0" y="24506"/>
            <a:ext cx="2273981" cy="10262494"/>
          </a:xfrm>
          <a:custGeom>
            <a:avLst/>
            <a:gdLst/>
            <a:ahLst/>
            <a:cxnLst/>
            <a:rect l="l" t="t" r="r" b="b"/>
            <a:pathLst>
              <a:path w="2273981" h="10262494">
                <a:moveTo>
                  <a:pt x="2273981" y="0"/>
                </a:moveTo>
                <a:lnTo>
                  <a:pt x="0" y="0"/>
                </a:lnTo>
                <a:lnTo>
                  <a:pt x="0" y="10262494"/>
                </a:lnTo>
                <a:lnTo>
                  <a:pt x="2273981" y="10262494"/>
                </a:lnTo>
                <a:lnTo>
                  <a:pt x="2273981" y="0"/>
                </a:lnTo>
                <a:close/>
              </a:path>
            </a:pathLst>
          </a:custGeom>
          <a:blipFill>
            <a:blip r:embed="rId3"/>
            <a:stretch>
              <a:fillRect l="-489706" r="-87667"/>
            </a:stretch>
          </a:blipFill>
        </p:spPr>
        <p:txBody>
          <a:bodyPr/>
          <a:lstStyle/>
          <a:p>
            <a:endParaRPr lang="en-US"/>
          </a:p>
        </p:txBody>
      </p:sp>
      <p:sp>
        <p:nvSpPr>
          <p:cNvPr id="4" name="Freeform 4"/>
          <p:cNvSpPr/>
          <p:nvPr/>
        </p:nvSpPr>
        <p:spPr>
          <a:xfrm>
            <a:off x="3798836" y="1945386"/>
            <a:ext cx="1553165" cy="469833"/>
          </a:xfrm>
          <a:custGeom>
            <a:avLst/>
            <a:gdLst/>
            <a:ahLst/>
            <a:cxnLst/>
            <a:rect l="l" t="t" r="r" b="b"/>
            <a:pathLst>
              <a:path w="1553165" h="469833">
                <a:moveTo>
                  <a:pt x="0" y="0"/>
                </a:moveTo>
                <a:lnTo>
                  <a:pt x="1553165" y="0"/>
                </a:lnTo>
                <a:lnTo>
                  <a:pt x="1553165" y="469833"/>
                </a:lnTo>
                <a:lnTo>
                  <a:pt x="0" y="4698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TextBox 5"/>
          <p:cNvSpPr txBox="1"/>
          <p:nvPr/>
        </p:nvSpPr>
        <p:spPr>
          <a:xfrm>
            <a:off x="5696480" y="1622739"/>
            <a:ext cx="10969774" cy="1432560"/>
          </a:xfrm>
          <a:prstGeom prst="rect">
            <a:avLst/>
          </a:prstGeom>
        </p:spPr>
        <p:txBody>
          <a:bodyPr lIns="0" tIns="0" rIns="0" bIns="0" rtlCol="0" anchor="t">
            <a:spAutoFit/>
          </a:bodyPr>
          <a:lstStyle/>
          <a:p>
            <a:pPr algn="just">
              <a:lnSpc>
                <a:spcPts val="3600"/>
              </a:lnSpc>
            </a:pPr>
            <a:r>
              <a:rPr lang="en-US" sz="2400">
                <a:solidFill>
                  <a:srgbClr val="125B50"/>
                </a:solidFill>
                <a:latin typeface="Agrandir Wide Thin"/>
                <a:ea typeface="Agrandir Wide Thin"/>
                <a:cs typeface="Agrandir Wide Thin"/>
                <a:sym typeface="Agrandir Wide Thin"/>
              </a:rPr>
              <a:t>Performance indicators, including as accuracy, precision, recall, and F1 score, are used to evaluate and choose models.</a:t>
            </a:r>
          </a:p>
          <a:p>
            <a:pPr algn="just">
              <a:lnSpc>
                <a:spcPts val="3600"/>
              </a:lnSpc>
            </a:pPr>
            <a:endParaRPr lang="en-US" sz="2400">
              <a:solidFill>
                <a:srgbClr val="125B50"/>
              </a:solidFill>
              <a:latin typeface="Agrandir Wide Thin"/>
              <a:ea typeface="Agrandir Wide Thin"/>
              <a:cs typeface="Agrandir Wide Thin"/>
              <a:sym typeface="Agrandir Wide Thin"/>
            </a:endParaRPr>
          </a:p>
        </p:txBody>
      </p:sp>
      <p:sp>
        <p:nvSpPr>
          <p:cNvPr id="6" name="TextBox 6"/>
          <p:cNvSpPr txBox="1"/>
          <p:nvPr/>
        </p:nvSpPr>
        <p:spPr>
          <a:xfrm>
            <a:off x="5696480" y="3074349"/>
            <a:ext cx="10942589" cy="1432560"/>
          </a:xfrm>
          <a:prstGeom prst="rect">
            <a:avLst/>
          </a:prstGeom>
        </p:spPr>
        <p:txBody>
          <a:bodyPr lIns="0" tIns="0" rIns="0" bIns="0" rtlCol="0" anchor="t">
            <a:spAutoFit/>
          </a:bodyPr>
          <a:lstStyle/>
          <a:p>
            <a:pPr algn="just">
              <a:lnSpc>
                <a:spcPts val="3600"/>
              </a:lnSpc>
            </a:pPr>
            <a:r>
              <a:rPr lang="en-US" sz="2400">
                <a:solidFill>
                  <a:srgbClr val="125B50"/>
                </a:solidFill>
                <a:latin typeface="Agrandir Wide Thin"/>
                <a:ea typeface="Agrandir Wide Thin"/>
                <a:cs typeface="Agrandir Wide Thin"/>
                <a:sym typeface="Agrandir Wide Thin"/>
              </a:rPr>
              <a:t>Recommendation of location based on ROI analysis and model findings.</a:t>
            </a:r>
          </a:p>
          <a:p>
            <a:pPr algn="just">
              <a:lnSpc>
                <a:spcPts val="3600"/>
              </a:lnSpc>
            </a:pPr>
            <a:endParaRPr lang="en-US" sz="2400">
              <a:solidFill>
                <a:srgbClr val="125B50"/>
              </a:solidFill>
              <a:latin typeface="Agrandir Wide Thin"/>
              <a:ea typeface="Agrandir Wide Thin"/>
              <a:cs typeface="Agrandir Wide Thin"/>
              <a:sym typeface="Agrandir Wide Thin"/>
            </a:endParaRPr>
          </a:p>
        </p:txBody>
      </p:sp>
      <p:sp>
        <p:nvSpPr>
          <p:cNvPr id="7" name="TextBox 7"/>
          <p:cNvSpPr txBox="1"/>
          <p:nvPr/>
        </p:nvSpPr>
        <p:spPr>
          <a:xfrm>
            <a:off x="5696480" y="4655103"/>
            <a:ext cx="10942589" cy="1432560"/>
          </a:xfrm>
          <a:prstGeom prst="rect">
            <a:avLst/>
          </a:prstGeom>
        </p:spPr>
        <p:txBody>
          <a:bodyPr lIns="0" tIns="0" rIns="0" bIns="0" rtlCol="0" anchor="t">
            <a:spAutoFit/>
          </a:bodyPr>
          <a:lstStyle/>
          <a:p>
            <a:pPr algn="just">
              <a:lnSpc>
                <a:spcPts val="3600"/>
              </a:lnSpc>
            </a:pPr>
            <a:r>
              <a:rPr lang="en-US" sz="2400">
                <a:solidFill>
                  <a:srgbClr val="125B50"/>
                </a:solidFill>
                <a:latin typeface="Agrandir Wide Thin"/>
                <a:ea typeface="Agrandir Wide Thin"/>
                <a:cs typeface="Agrandir Wide Thin"/>
                <a:sym typeface="Agrandir Wide Thin"/>
              </a:rPr>
              <a:t>Gathering and preparing data to guarantee precision and coherence.</a:t>
            </a:r>
          </a:p>
          <a:p>
            <a:pPr algn="just">
              <a:lnSpc>
                <a:spcPts val="3600"/>
              </a:lnSpc>
            </a:pPr>
            <a:endParaRPr lang="en-US" sz="2400">
              <a:solidFill>
                <a:srgbClr val="125B50"/>
              </a:solidFill>
              <a:latin typeface="Agrandir Wide Thin"/>
              <a:ea typeface="Agrandir Wide Thin"/>
              <a:cs typeface="Agrandir Wide Thin"/>
              <a:sym typeface="Agrandir Wide Thin"/>
            </a:endParaRPr>
          </a:p>
        </p:txBody>
      </p:sp>
      <p:sp>
        <p:nvSpPr>
          <p:cNvPr id="8" name="TextBox 8"/>
          <p:cNvSpPr txBox="1"/>
          <p:nvPr/>
        </p:nvSpPr>
        <p:spPr>
          <a:xfrm>
            <a:off x="6511334" y="-156723"/>
            <a:ext cx="5951866" cy="1023498"/>
          </a:xfrm>
          <a:prstGeom prst="rect">
            <a:avLst/>
          </a:prstGeom>
        </p:spPr>
        <p:txBody>
          <a:bodyPr lIns="0" tIns="0" rIns="0" bIns="0" rtlCol="0" anchor="t">
            <a:spAutoFit/>
          </a:bodyPr>
          <a:lstStyle/>
          <a:p>
            <a:pPr algn="l">
              <a:lnSpc>
                <a:spcPts val="7183"/>
              </a:lnSpc>
            </a:pPr>
            <a:r>
              <a:rPr lang="en-US" sz="5130">
                <a:solidFill>
                  <a:srgbClr val="125B50"/>
                </a:solidFill>
                <a:latin typeface="Agrandir Wide"/>
                <a:ea typeface="Agrandir Wide"/>
                <a:cs typeface="Agrandir Wide"/>
                <a:sym typeface="Agrandir Wide"/>
              </a:rPr>
              <a:t>METHODOLOGY</a:t>
            </a:r>
          </a:p>
        </p:txBody>
      </p:sp>
      <p:sp>
        <p:nvSpPr>
          <p:cNvPr id="9" name="TextBox 9"/>
          <p:cNvSpPr txBox="1"/>
          <p:nvPr/>
        </p:nvSpPr>
        <p:spPr>
          <a:xfrm>
            <a:off x="14091936" y="9444182"/>
            <a:ext cx="3167364" cy="481965"/>
          </a:xfrm>
          <a:prstGeom prst="rect">
            <a:avLst/>
          </a:prstGeom>
        </p:spPr>
        <p:txBody>
          <a:bodyPr lIns="0" tIns="0" rIns="0" bIns="0" rtlCol="0" anchor="t">
            <a:spAutoFit/>
          </a:bodyPr>
          <a:lstStyle/>
          <a:p>
            <a:pPr algn="r">
              <a:lnSpc>
                <a:spcPts val="3359"/>
              </a:lnSpc>
            </a:pPr>
            <a:r>
              <a:rPr lang="en-US" sz="2400">
                <a:solidFill>
                  <a:srgbClr val="125B50"/>
                </a:solidFill>
                <a:latin typeface="Agrandir Wide Thin"/>
                <a:ea typeface="Agrandir Wide Thin"/>
                <a:cs typeface="Agrandir Wide Thin"/>
                <a:sym typeface="Agrandir Wide Thin"/>
              </a:rPr>
              <a:t>6</a:t>
            </a:r>
          </a:p>
        </p:txBody>
      </p:sp>
      <p:sp>
        <p:nvSpPr>
          <p:cNvPr id="10" name="TextBox 10"/>
          <p:cNvSpPr txBox="1"/>
          <p:nvPr/>
        </p:nvSpPr>
        <p:spPr>
          <a:xfrm>
            <a:off x="5696480" y="6106713"/>
            <a:ext cx="10969774" cy="1432560"/>
          </a:xfrm>
          <a:prstGeom prst="rect">
            <a:avLst/>
          </a:prstGeom>
        </p:spPr>
        <p:txBody>
          <a:bodyPr lIns="0" tIns="0" rIns="0" bIns="0" rtlCol="0" anchor="t">
            <a:spAutoFit/>
          </a:bodyPr>
          <a:lstStyle/>
          <a:p>
            <a:pPr algn="just">
              <a:lnSpc>
                <a:spcPts val="3600"/>
              </a:lnSpc>
            </a:pPr>
            <a:r>
              <a:rPr lang="en-US" sz="2400">
                <a:solidFill>
                  <a:srgbClr val="125B50"/>
                </a:solidFill>
                <a:latin typeface="Agrandir Wide Thin"/>
                <a:ea typeface="Agrandir Wide Thin"/>
                <a:cs typeface="Agrandir Wide Thin"/>
                <a:sym typeface="Agrandir Wide Thin"/>
              </a:rPr>
              <a:t>To determine which variables are most pertinent to the analysis, use feature engineering and selection.</a:t>
            </a:r>
          </a:p>
          <a:p>
            <a:pPr algn="just">
              <a:lnSpc>
                <a:spcPts val="3600"/>
              </a:lnSpc>
            </a:pPr>
            <a:endParaRPr lang="en-US" sz="2400">
              <a:solidFill>
                <a:srgbClr val="125B50"/>
              </a:solidFill>
              <a:latin typeface="Agrandir Wide Thin"/>
              <a:ea typeface="Agrandir Wide Thin"/>
              <a:cs typeface="Agrandir Wide Thin"/>
              <a:sym typeface="Agrandir Wide Thin"/>
            </a:endParaRPr>
          </a:p>
        </p:txBody>
      </p:sp>
      <p:sp>
        <p:nvSpPr>
          <p:cNvPr id="11" name="TextBox 11"/>
          <p:cNvSpPr txBox="1"/>
          <p:nvPr/>
        </p:nvSpPr>
        <p:spPr>
          <a:xfrm>
            <a:off x="5696480" y="7558323"/>
            <a:ext cx="10969774" cy="1432560"/>
          </a:xfrm>
          <a:prstGeom prst="rect">
            <a:avLst/>
          </a:prstGeom>
        </p:spPr>
        <p:txBody>
          <a:bodyPr lIns="0" tIns="0" rIns="0" bIns="0" rtlCol="0" anchor="t">
            <a:spAutoFit/>
          </a:bodyPr>
          <a:lstStyle/>
          <a:p>
            <a:pPr algn="just">
              <a:lnSpc>
                <a:spcPts val="3600"/>
              </a:lnSpc>
            </a:pPr>
            <a:r>
              <a:rPr lang="en-US" sz="2400">
                <a:solidFill>
                  <a:srgbClr val="125B50"/>
                </a:solidFill>
                <a:latin typeface="Agrandir Wide Thin"/>
                <a:ea typeface="Agrandir Wide Thin"/>
                <a:cs typeface="Agrandir Wide Thin"/>
                <a:sym typeface="Agrandir Wide Thin"/>
              </a:rPr>
              <a:t>Regression, clustering, and decision trees are examples of machine learning techniques used in model training and validation.</a:t>
            </a:r>
          </a:p>
          <a:p>
            <a:pPr algn="just">
              <a:lnSpc>
                <a:spcPts val="3600"/>
              </a:lnSpc>
            </a:pPr>
            <a:endParaRPr lang="en-US" sz="2400">
              <a:solidFill>
                <a:srgbClr val="125B50"/>
              </a:solidFill>
              <a:latin typeface="Agrandir Wide Thin"/>
              <a:ea typeface="Agrandir Wide Thin"/>
              <a:cs typeface="Agrandir Wide Thin"/>
              <a:sym typeface="Agrandir Wide Thin"/>
            </a:endParaRPr>
          </a:p>
        </p:txBody>
      </p:sp>
      <p:sp>
        <p:nvSpPr>
          <p:cNvPr id="12" name="Freeform 12"/>
          <p:cNvSpPr/>
          <p:nvPr/>
        </p:nvSpPr>
        <p:spPr>
          <a:xfrm>
            <a:off x="3798836" y="3396996"/>
            <a:ext cx="1553165" cy="469833"/>
          </a:xfrm>
          <a:custGeom>
            <a:avLst/>
            <a:gdLst/>
            <a:ahLst/>
            <a:cxnLst/>
            <a:rect l="l" t="t" r="r" b="b"/>
            <a:pathLst>
              <a:path w="1553165" h="469833">
                <a:moveTo>
                  <a:pt x="0" y="0"/>
                </a:moveTo>
                <a:lnTo>
                  <a:pt x="1553165" y="0"/>
                </a:lnTo>
                <a:lnTo>
                  <a:pt x="1553165" y="469833"/>
                </a:lnTo>
                <a:lnTo>
                  <a:pt x="0" y="4698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3" name="Freeform 13"/>
          <p:cNvSpPr/>
          <p:nvPr/>
        </p:nvSpPr>
        <p:spPr>
          <a:xfrm>
            <a:off x="3798836" y="4847904"/>
            <a:ext cx="1553165" cy="469833"/>
          </a:xfrm>
          <a:custGeom>
            <a:avLst/>
            <a:gdLst/>
            <a:ahLst/>
            <a:cxnLst/>
            <a:rect l="l" t="t" r="r" b="b"/>
            <a:pathLst>
              <a:path w="1553165" h="469833">
                <a:moveTo>
                  <a:pt x="0" y="0"/>
                </a:moveTo>
                <a:lnTo>
                  <a:pt x="1553165" y="0"/>
                </a:lnTo>
                <a:lnTo>
                  <a:pt x="1553165" y="469832"/>
                </a:lnTo>
                <a:lnTo>
                  <a:pt x="0" y="469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4" name="Freeform 14"/>
          <p:cNvSpPr/>
          <p:nvPr/>
        </p:nvSpPr>
        <p:spPr>
          <a:xfrm>
            <a:off x="3798836" y="6298811"/>
            <a:ext cx="1553165" cy="469833"/>
          </a:xfrm>
          <a:custGeom>
            <a:avLst/>
            <a:gdLst/>
            <a:ahLst/>
            <a:cxnLst/>
            <a:rect l="l" t="t" r="r" b="b"/>
            <a:pathLst>
              <a:path w="1553165" h="469833">
                <a:moveTo>
                  <a:pt x="0" y="0"/>
                </a:moveTo>
                <a:lnTo>
                  <a:pt x="1553165" y="0"/>
                </a:lnTo>
                <a:lnTo>
                  <a:pt x="1553165" y="469833"/>
                </a:lnTo>
                <a:lnTo>
                  <a:pt x="0" y="4698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5" name="Freeform 15"/>
          <p:cNvSpPr/>
          <p:nvPr/>
        </p:nvSpPr>
        <p:spPr>
          <a:xfrm>
            <a:off x="3798836" y="7749719"/>
            <a:ext cx="1553165" cy="469833"/>
          </a:xfrm>
          <a:custGeom>
            <a:avLst/>
            <a:gdLst/>
            <a:ahLst/>
            <a:cxnLst/>
            <a:rect l="l" t="t" r="r" b="b"/>
            <a:pathLst>
              <a:path w="1553165" h="469833">
                <a:moveTo>
                  <a:pt x="0" y="0"/>
                </a:moveTo>
                <a:lnTo>
                  <a:pt x="1553165" y="0"/>
                </a:lnTo>
                <a:lnTo>
                  <a:pt x="1553165" y="469832"/>
                </a:lnTo>
                <a:lnTo>
                  <a:pt x="0" y="4698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229751" y="243884"/>
            <a:ext cx="17828498" cy="9547452"/>
          </a:xfrm>
          <a:custGeom>
            <a:avLst/>
            <a:gdLst/>
            <a:ahLst/>
            <a:cxnLst/>
            <a:rect l="l" t="t" r="r" b="b"/>
            <a:pathLst>
              <a:path w="17828498" h="9547452">
                <a:moveTo>
                  <a:pt x="0" y="0"/>
                </a:moveTo>
                <a:lnTo>
                  <a:pt x="17828498" y="0"/>
                </a:lnTo>
                <a:lnTo>
                  <a:pt x="17828498" y="9547452"/>
                </a:lnTo>
                <a:lnTo>
                  <a:pt x="0" y="9547452"/>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1819CA02-99C7-9C1B-F155-C352E59B47F8}"/>
              </a:ext>
            </a:extLst>
          </p:cNvPr>
          <p:cNvSpPr txBox="1"/>
          <p:nvPr/>
        </p:nvSpPr>
        <p:spPr>
          <a:xfrm>
            <a:off x="2057400" y="264826"/>
            <a:ext cx="1828800" cy="646331"/>
          </a:xfrm>
          <a:prstGeom prst="rect">
            <a:avLst/>
          </a:prstGeom>
          <a:noFill/>
        </p:spPr>
        <p:txBody>
          <a:bodyPr wrap="square" rtlCol="0">
            <a:spAutoFit/>
          </a:bodyPr>
          <a:lstStyle/>
          <a:p>
            <a:r>
              <a:rPr lang="en-US" sz="3600" b="1" dirty="0">
                <a:solidFill>
                  <a:schemeClr val="accent6"/>
                </a:solidFill>
              </a:rPr>
              <a:t>STEP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100331"/>
            <a:ext cx="18288000" cy="10086339"/>
          </a:xfrm>
          <a:custGeom>
            <a:avLst/>
            <a:gdLst/>
            <a:ahLst/>
            <a:cxnLst/>
            <a:rect l="l" t="t" r="r" b="b"/>
            <a:pathLst>
              <a:path w="18288000" h="10086339">
                <a:moveTo>
                  <a:pt x="0" y="0"/>
                </a:moveTo>
                <a:lnTo>
                  <a:pt x="18288000" y="0"/>
                </a:lnTo>
                <a:lnTo>
                  <a:pt x="18288000" y="10086338"/>
                </a:lnTo>
                <a:lnTo>
                  <a:pt x="0" y="10086338"/>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A696BEDB-B5A5-6425-14C3-5444E63ABF95}"/>
              </a:ext>
            </a:extLst>
          </p:cNvPr>
          <p:cNvSpPr txBox="1"/>
          <p:nvPr/>
        </p:nvSpPr>
        <p:spPr>
          <a:xfrm>
            <a:off x="685800" y="800100"/>
            <a:ext cx="1828800" cy="646331"/>
          </a:xfrm>
          <a:prstGeom prst="rect">
            <a:avLst/>
          </a:prstGeom>
          <a:noFill/>
        </p:spPr>
        <p:txBody>
          <a:bodyPr wrap="square" rtlCol="0">
            <a:spAutoFit/>
          </a:bodyPr>
          <a:lstStyle/>
          <a:p>
            <a:r>
              <a:rPr lang="en-US" sz="3600" b="1" dirty="0">
                <a:solidFill>
                  <a:schemeClr val="accent6"/>
                </a:solidFill>
              </a:rPr>
              <a:t>STEP 3:</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066799" y="-114300"/>
            <a:ext cx="17185943" cy="10461345"/>
          </a:xfrm>
          <a:custGeom>
            <a:avLst/>
            <a:gdLst/>
            <a:ahLst/>
            <a:cxnLst/>
            <a:rect l="l" t="t" r="r" b="b"/>
            <a:pathLst>
              <a:path w="18288000" h="10407091">
                <a:moveTo>
                  <a:pt x="0" y="0"/>
                </a:moveTo>
                <a:lnTo>
                  <a:pt x="18288000" y="0"/>
                </a:lnTo>
                <a:lnTo>
                  <a:pt x="18288000" y="10407092"/>
                </a:lnTo>
                <a:lnTo>
                  <a:pt x="0" y="10407092"/>
                </a:lnTo>
                <a:lnTo>
                  <a:pt x="0" y="0"/>
                </a:lnTo>
                <a:close/>
              </a:path>
            </a:pathLst>
          </a:custGeom>
          <a:blipFill>
            <a:blip r:embed="rId2"/>
            <a:stretch>
              <a:fillRect/>
            </a:stretch>
          </a:blipFill>
        </p:spPr>
        <p:txBody>
          <a:bodyPr/>
          <a:lstStyle/>
          <a:p>
            <a:endParaRPr lang="en-US"/>
          </a:p>
        </p:txBody>
      </p:sp>
      <p:sp>
        <p:nvSpPr>
          <p:cNvPr id="3" name="TextBox 2">
            <a:extLst>
              <a:ext uri="{FF2B5EF4-FFF2-40B4-BE49-F238E27FC236}">
                <a16:creationId xmlns:a16="http://schemas.microsoft.com/office/drawing/2014/main" id="{4E7308A6-3334-1F00-DAF0-DC72135294C0}"/>
              </a:ext>
            </a:extLst>
          </p:cNvPr>
          <p:cNvSpPr txBox="1"/>
          <p:nvPr/>
        </p:nvSpPr>
        <p:spPr>
          <a:xfrm>
            <a:off x="228600" y="0"/>
            <a:ext cx="1828800" cy="646331"/>
          </a:xfrm>
          <a:prstGeom prst="rect">
            <a:avLst/>
          </a:prstGeom>
          <a:noFill/>
        </p:spPr>
        <p:txBody>
          <a:bodyPr wrap="square" rtlCol="0">
            <a:spAutoFit/>
          </a:bodyPr>
          <a:lstStyle/>
          <a:p>
            <a:r>
              <a:rPr lang="en-US" sz="3600" b="1" dirty="0">
                <a:solidFill>
                  <a:schemeClr val="accent6"/>
                </a:solidFill>
              </a:rPr>
              <a:t>STEP 4:</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F6F2"/>
        </a:solidFill>
        <a:effectLst/>
      </p:bgPr>
    </p:bg>
    <p:spTree>
      <p:nvGrpSpPr>
        <p:cNvPr id="1" name=""/>
        <p:cNvGrpSpPr/>
        <p:nvPr/>
      </p:nvGrpSpPr>
      <p:grpSpPr>
        <a:xfrm>
          <a:off x="0" y="0"/>
          <a:ext cx="0" cy="0"/>
          <a:chOff x="0" y="0"/>
          <a:chExt cx="0" cy="0"/>
        </a:xfrm>
      </p:grpSpPr>
      <p:sp>
        <p:nvSpPr>
          <p:cNvPr id="2" name="Freeform 2"/>
          <p:cNvSpPr/>
          <p:nvPr/>
        </p:nvSpPr>
        <p:spPr>
          <a:xfrm>
            <a:off x="1602293" y="10901"/>
            <a:ext cx="15083413" cy="10276099"/>
          </a:xfrm>
          <a:custGeom>
            <a:avLst/>
            <a:gdLst/>
            <a:ahLst/>
            <a:cxnLst/>
            <a:rect l="l" t="t" r="r" b="b"/>
            <a:pathLst>
              <a:path w="15083413" h="10276099">
                <a:moveTo>
                  <a:pt x="0" y="0"/>
                </a:moveTo>
                <a:lnTo>
                  <a:pt x="15083414" y="0"/>
                </a:lnTo>
                <a:lnTo>
                  <a:pt x="15083414" y="10276099"/>
                </a:lnTo>
                <a:lnTo>
                  <a:pt x="0" y="10276099"/>
                </a:lnTo>
                <a:lnTo>
                  <a:pt x="0" y="0"/>
                </a:lnTo>
                <a:close/>
              </a:path>
            </a:pathLst>
          </a:custGeom>
          <a:blipFill>
            <a:blip r:embed="rId2"/>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TotalTime>
  <Words>517</Words>
  <Application>Microsoft Office PowerPoint</Application>
  <PresentationFormat>Custom</PresentationFormat>
  <Paragraphs>58</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Agrandir Wide Thin</vt:lpstr>
      <vt:lpstr>Agrandir Wide Medium</vt:lpstr>
      <vt:lpstr>Agrandir Wide</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Gradient Monotone Minimalist Presentation Template</dc:title>
  <dc:creator>Sunil Shrestha</dc:creator>
  <cp:lastModifiedBy>Sunil Shrestha</cp:lastModifiedBy>
  <cp:revision>4</cp:revision>
  <dcterms:created xsi:type="dcterms:W3CDTF">2006-08-16T00:00:00Z</dcterms:created>
  <dcterms:modified xsi:type="dcterms:W3CDTF">2024-08-11T13:45:37Z</dcterms:modified>
  <dc:identifier>DAGNgMB6WHg</dc:identifier>
</cp:coreProperties>
</file>